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4"/>
  </p:sldMasterIdLst>
  <p:notesMasterIdLst>
    <p:notesMasterId r:id="rId11"/>
  </p:notesMasterIdLst>
  <p:sldIdLst>
    <p:sldId id="307" r:id="rId5"/>
    <p:sldId id="308" r:id="rId6"/>
    <p:sldId id="309" r:id="rId7"/>
    <p:sldId id="314" r:id="rId8"/>
    <p:sldId id="315" r:id="rId9"/>
    <p:sldId id="31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402A"/>
    <a:srgbClr val="812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5"/>
    <p:restoredTop sz="75646"/>
  </p:normalViewPr>
  <p:slideViewPr>
    <p:cSldViewPr snapToGrid="0" snapToObjects="1">
      <p:cViewPr>
        <p:scale>
          <a:sx n="124" d="100"/>
          <a:sy n="124" d="100"/>
        </p:scale>
        <p:origin x="352" y="-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B6927-EC31-1A49-883E-C7264FD12A1A}" type="datetimeFigureOut">
              <a:rPr lang="en-US" smtClean="0"/>
              <a:t>8/20/25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24C65-FBA1-1440-A061-E1CB94D85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24C65-FBA1-1440-A061-E1CB94D85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5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24C65-FBA1-1440-A061-E1CB94D851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6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24C65-FBA1-1440-A061-E1CB94D851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89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24C65-FBA1-1440-A061-E1CB94D851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78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24C65-FBA1-1440-A061-E1CB94D851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18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77D74-4BAA-3254-1EF6-60A0D5FD9E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1216" y="4504624"/>
            <a:ext cx="5974081" cy="17647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C85FB-CBDA-9ECA-5D88-C7AD65BC0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3"/>
          <a:stretch/>
        </p:blipFill>
        <p:spPr>
          <a:xfrm>
            <a:off x="6602931" y="-46627"/>
            <a:ext cx="8069080" cy="6951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F2BD73-109C-BC33-F744-BFE4D593C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27" y="2382251"/>
            <a:ext cx="4381100" cy="2628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6144F-2542-D9D6-DB29-D31577DA1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3"/>
          <a:stretch/>
        </p:blipFill>
        <p:spPr>
          <a:xfrm>
            <a:off x="6602931" y="-46627"/>
            <a:ext cx="8069080" cy="6951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1BD8C1-C66B-2386-2C4A-B9CA3D295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27" y="2382251"/>
            <a:ext cx="4381100" cy="26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703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33DDD35-EE9B-AB71-82CA-099CB550E4F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92505" y="-134754"/>
            <a:ext cx="12541718" cy="27294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E4BE9F-BD2C-B3F2-F96A-A7A0B0EB3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829828"/>
            <a:ext cx="10512424" cy="80852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C51D5-AEC5-35F5-EAC3-80D4BC3EBD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3782728"/>
            <a:ext cx="10512424" cy="808523"/>
          </a:xfrm>
        </p:spPr>
        <p:txBody>
          <a:bodyPr/>
          <a:lstStyle>
            <a:lvl1pPr marL="0" indent="0">
              <a:buNone/>
              <a:defRPr sz="3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SECONDARY HEADER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23D17-0C18-224F-7F66-8032D4F51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735628"/>
            <a:ext cx="10512424" cy="11333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77821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2F036-C4F0-265F-88DA-84D2920C6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-144378"/>
            <a:ext cx="7243027" cy="7199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EC60C9-9D22-D7B7-BE97-BB41F5D4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226915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CAC5DF-E033-F22A-9009-BD54DA3B5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637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75F083-C9E7-92C4-EB83-855CAAE9DE5D}"/>
              </a:ext>
            </a:extLst>
          </p:cNvPr>
          <p:cNvSpPr/>
          <p:nvPr/>
        </p:nvSpPr>
        <p:spPr>
          <a:xfrm>
            <a:off x="9721519" y="987425"/>
            <a:ext cx="1578544" cy="4881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83B53C-2070-F32E-BE0E-1539EFA3CCA9}"/>
              </a:ext>
            </a:extLst>
          </p:cNvPr>
          <p:cNvSpPr/>
          <p:nvPr/>
        </p:nvSpPr>
        <p:spPr>
          <a:xfrm>
            <a:off x="8142975" y="987425"/>
            <a:ext cx="1578544" cy="48815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AA8136-4171-5554-2724-3DBA1580FDC4}"/>
              </a:ext>
            </a:extLst>
          </p:cNvPr>
          <p:cNvSpPr/>
          <p:nvPr/>
        </p:nvSpPr>
        <p:spPr>
          <a:xfrm>
            <a:off x="6564431" y="987425"/>
            <a:ext cx="1578544" cy="488156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DCA177-982E-B001-7B8A-44CFC66DF559}"/>
              </a:ext>
            </a:extLst>
          </p:cNvPr>
          <p:cNvSpPr/>
          <p:nvPr/>
        </p:nvSpPr>
        <p:spPr>
          <a:xfrm>
            <a:off x="4985887" y="987425"/>
            <a:ext cx="1578544" cy="48815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EC60C9-9D22-D7B7-BE97-BB41F5D4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7424"/>
            <a:ext cx="3857340" cy="2275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CAC5DF-E033-F22A-9009-BD54DA3B5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429000"/>
            <a:ext cx="3857340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0A05B-77EE-49CE-1CF0-505A36DA6E1D}"/>
              </a:ext>
            </a:extLst>
          </p:cNvPr>
          <p:cNvSpPr/>
          <p:nvPr/>
        </p:nvSpPr>
        <p:spPr>
          <a:xfrm>
            <a:off x="9721519" y="2213811"/>
            <a:ext cx="1578544" cy="36551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D196BD-9CCB-800B-87D7-861019C67959}"/>
              </a:ext>
            </a:extLst>
          </p:cNvPr>
          <p:cNvSpPr/>
          <p:nvPr/>
        </p:nvSpPr>
        <p:spPr>
          <a:xfrm>
            <a:off x="6564431" y="3705726"/>
            <a:ext cx="1578544" cy="2163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B97021-2E4F-3A15-51B8-D56FB155404E}"/>
              </a:ext>
            </a:extLst>
          </p:cNvPr>
          <p:cNvSpPr/>
          <p:nvPr/>
        </p:nvSpPr>
        <p:spPr>
          <a:xfrm>
            <a:off x="8142975" y="3108960"/>
            <a:ext cx="1578544" cy="27600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96015B-0429-EF78-DCAC-52A2792022E0}"/>
              </a:ext>
            </a:extLst>
          </p:cNvPr>
          <p:cNvSpPr/>
          <p:nvPr/>
        </p:nvSpPr>
        <p:spPr>
          <a:xfrm>
            <a:off x="4985887" y="4071486"/>
            <a:ext cx="1578544" cy="17975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000D7BE-E1B7-2B0D-FA5A-D3115A8471AF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85888" y="5380520"/>
            <a:ext cx="1578544" cy="488468"/>
          </a:xfrm>
        </p:spPr>
        <p:txBody>
          <a:bodyPr anchor="b">
            <a:normAutofit/>
          </a:bodyPr>
          <a:lstStyle>
            <a:lvl1pPr marL="0" indent="0">
              <a:buNone/>
              <a:defRPr sz="1000" spc="3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FIRST NUMBER </a:t>
            </a:r>
            <a:br>
              <a:rPr lang="en-US" dirty="0"/>
            </a:br>
            <a:r>
              <a:rPr lang="en-US" dirty="0"/>
              <a:t>CATEGORY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08AFF4C-D29E-75E9-E290-EBCEE2FA512E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554806" y="5380520"/>
            <a:ext cx="1578544" cy="488468"/>
          </a:xfrm>
        </p:spPr>
        <p:txBody>
          <a:bodyPr anchor="b">
            <a:normAutofit/>
          </a:bodyPr>
          <a:lstStyle>
            <a:lvl1pPr marL="0" indent="0">
              <a:buNone/>
              <a:defRPr sz="1000" spc="3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SECOND NUMBER </a:t>
            </a:r>
            <a:br>
              <a:rPr lang="en-US" dirty="0"/>
            </a:br>
            <a:r>
              <a:rPr lang="en-US" dirty="0"/>
              <a:t>CATEGORY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E99EF52-1B95-1718-4A37-5C36875336C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142974" y="5380520"/>
            <a:ext cx="1578544" cy="488468"/>
          </a:xfrm>
        </p:spPr>
        <p:txBody>
          <a:bodyPr anchor="b">
            <a:normAutofit/>
          </a:bodyPr>
          <a:lstStyle>
            <a:lvl1pPr marL="0" indent="0">
              <a:buNone/>
              <a:defRPr sz="1000" spc="3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THIRD NUMBER </a:t>
            </a:r>
            <a:br>
              <a:rPr lang="en-US" dirty="0"/>
            </a:br>
            <a:r>
              <a:rPr lang="en-US" dirty="0"/>
              <a:t>CATEGORY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CF8884C-8612-4134-343D-E3988EEDAEB3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9721518" y="5380520"/>
            <a:ext cx="1578544" cy="488468"/>
          </a:xfrm>
        </p:spPr>
        <p:txBody>
          <a:bodyPr anchor="b">
            <a:normAutofit/>
          </a:bodyPr>
          <a:lstStyle>
            <a:lvl1pPr marL="0" indent="0">
              <a:buNone/>
              <a:defRPr sz="1000" spc="3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FOURTH NUMBER </a:t>
            </a:r>
            <a:br>
              <a:rPr lang="en-US" dirty="0"/>
            </a:br>
            <a:r>
              <a:rPr lang="en-US" dirty="0"/>
              <a:t>CATEGORY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6DFDFC5-9A83-0AE1-FE4A-06316C66BD19}"/>
              </a:ext>
            </a:extLst>
          </p:cNvPr>
          <p:cNvSpPr txBox="1">
            <a:spLocks/>
          </p:cNvSpPr>
          <p:nvPr/>
        </p:nvSpPr>
        <p:spPr>
          <a:xfrm>
            <a:off x="4995512" y="3359217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$92.5 K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CB66D6-8469-2418-D1E8-FB6C2420421B}"/>
              </a:ext>
            </a:extLst>
          </p:cNvPr>
          <p:cNvSpPr txBox="1">
            <a:spLocks/>
          </p:cNvSpPr>
          <p:nvPr/>
        </p:nvSpPr>
        <p:spPr>
          <a:xfrm>
            <a:off x="6593306" y="2993457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$101.5 M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42CEE0C-69FB-2D98-7253-2E6A8B3B4EB1}"/>
              </a:ext>
            </a:extLst>
          </p:cNvPr>
          <p:cNvSpPr txBox="1">
            <a:spLocks/>
          </p:cNvSpPr>
          <p:nvPr/>
        </p:nvSpPr>
        <p:spPr>
          <a:xfrm>
            <a:off x="8171849" y="2387066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$110 M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90CB71C-28E0-9DB3-626A-AA55AB981EA6}"/>
              </a:ext>
            </a:extLst>
          </p:cNvPr>
          <p:cNvSpPr txBox="1">
            <a:spLocks/>
          </p:cNvSpPr>
          <p:nvPr/>
        </p:nvSpPr>
        <p:spPr>
          <a:xfrm>
            <a:off x="9740767" y="1491917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$120 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0BDD48-28D5-CDF3-6AAE-D7D1E5FF0AAD}"/>
              </a:ext>
            </a:extLst>
          </p:cNvPr>
          <p:cNvSpPr/>
          <p:nvPr/>
        </p:nvSpPr>
        <p:spPr>
          <a:xfrm>
            <a:off x="9721519" y="987425"/>
            <a:ext cx="1578544" cy="4881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D6A7DB-160B-9078-4B4B-86D7F65B98B8}"/>
              </a:ext>
            </a:extLst>
          </p:cNvPr>
          <p:cNvSpPr/>
          <p:nvPr/>
        </p:nvSpPr>
        <p:spPr>
          <a:xfrm>
            <a:off x="8142975" y="987425"/>
            <a:ext cx="1578544" cy="48815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6D8FBE-EF85-067C-08C7-3A0F8B27B773}"/>
              </a:ext>
            </a:extLst>
          </p:cNvPr>
          <p:cNvSpPr/>
          <p:nvPr/>
        </p:nvSpPr>
        <p:spPr>
          <a:xfrm>
            <a:off x="6564431" y="987425"/>
            <a:ext cx="1578544" cy="488156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9B8E7D-C5F7-9E55-9FED-743F2C748770}"/>
              </a:ext>
            </a:extLst>
          </p:cNvPr>
          <p:cNvSpPr/>
          <p:nvPr/>
        </p:nvSpPr>
        <p:spPr>
          <a:xfrm>
            <a:off x="4985887" y="987425"/>
            <a:ext cx="1578544" cy="48815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E4DCC0-D68C-EC3C-5CB0-C4A87FD3C318}"/>
              </a:ext>
            </a:extLst>
          </p:cNvPr>
          <p:cNvSpPr/>
          <p:nvPr/>
        </p:nvSpPr>
        <p:spPr>
          <a:xfrm>
            <a:off x="9721519" y="2213811"/>
            <a:ext cx="1578544" cy="36551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87537E-2F69-F9A8-26AF-39F85FF46FF9}"/>
              </a:ext>
            </a:extLst>
          </p:cNvPr>
          <p:cNvSpPr/>
          <p:nvPr/>
        </p:nvSpPr>
        <p:spPr>
          <a:xfrm>
            <a:off x="6564431" y="3705726"/>
            <a:ext cx="1578544" cy="2163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65F75D-1C5A-CA76-B517-30B9077F343C}"/>
              </a:ext>
            </a:extLst>
          </p:cNvPr>
          <p:cNvSpPr/>
          <p:nvPr/>
        </p:nvSpPr>
        <p:spPr>
          <a:xfrm>
            <a:off x="8142975" y="3108960"/>
            <a:ext cx="1578544" cy="27600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217D40-98EA-0DAA-79D6-8AF496412563}"/>
              </a:ext>
            </a:extLst>
          </p:cNvPr>
          <p:cNvSpPr/>
          <p:nvPr/>
        </p:nvSpPr>
        <p:spPr>
          <a:xfrm>
            <a:off x="4985887" y="4071486"/>
            <a:ext cx="1578544" cy="17975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0AFFBFB-9741-8D61-0F02-5BDFBD725221}"/>
              </a:ext>
            </a:extLst>
          </p:cNvPr>
          <p:cNvSpPr txBox="1">
            <a:spLocks/>
          </p:cNvSpPr>
          <p:nvPr/>
        </p:nvSpPr>
        <p:spPr>
          <a:xfrm>
            <a:off x="4995512" y="3359217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$92.5 K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B3E083B-6161-CD83-470D-E40A99D10E8F}"/>
              </a:ext>
            </a:extLst>
          </p:cNvPr>
          <p:cNvSpPr txBox="1">
            <a:spLocks/>
          </p:cNvSpPr>
          <p:nvPr/>
        </p:nvSpPr>
        <p:spPr>
          <a:xfrm>
            <a:off x="6593306" y="2993457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$101.5 M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AB1F4C0-78A8-5B7A-E0CE-4F973600AD85}"/>
              </a:ext>
            </a:extLst>
          </p:cNvPr>
          <p:cNvSpPr txBox="1">
            <a:spLocks/>
          </p:cNvSpPr>
          <p:nvPr/>
        </p:nvSpPr>
        <p:spPr>
          <a:xfrm>
            <a:off x="8171849" y="2387066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$110 M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4D9BF4F-C671-884D-98BF-90F426EEB574}"/>
              </a:ext>
            </a:extLst>
          </p:cNvPr>
          <p:cNvSpPr txBox="1">
            <a:spLocks/>
          </p:cNvSpPr>
          <p:nvPr/>
        </p:nvSpPr>
        <p:spPr>
          <a:xfrm>
            <a:off x="9740767" y="1491917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$120 M</a:t>
            </a:r>
          </a:p>
        </p:txBody>
      </p:sp>
    </p:spTree>
    <p:extLst>
      <p:ext uri="{BB962C8B-B14F-4D97-AF65-F5344CB8AC3E}">
        <p14:creationId xmlns:p14="http://schemas.microsoft.com/office/powerpoint/2010/main" val="347377003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713457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6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6968-83F2-8902-504D-DAF6C413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2F1C5-E188-EB0D-64E5-CAB5CFDA2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0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6CD50-28D8-6BF7-5A58-8A2A23CA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5360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03F76-9A10-71EE-A584-C82DA4E02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3332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14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B5AC2-17FD-B9F1-D602-A26BA996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29255-F5AE-8385-6430-64AB8DA39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2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A922D-9C05-03BC-F71B-F2BCA240C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2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87839-4640-0FFC-B4BF-0CB8E3A4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B7B85-060B-1430-DC8B-63EA60D2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F3B72-7399-E455-2AAF-F5E8151B7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182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C00221-78AD-CBA0-BE3F-042AF7C79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A43B0B-0A45-CAB7-B5FF-77FADC8DF9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182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70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0324-91AF-026C-2A91-9661A10F9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8888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74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EA2E9-9B01-2B36-4C95-C3EDF3931211}"/>
              </a:ext>
            </a:extLst>
          </p:cNvPr>
          <p:cNvSpPr/>
          <p:nvPr/>
        </p:nvSpPr>
        <p:spPr>
          <a:xfrm>
            <a:off x="4899259" y="-113082"/>
            <a:ext cx="7421078" cy="71010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E4BE9F-BD2C-B3F2-F96A-A7A0B0EB3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799589" cy="226915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C51D5-AEC5-35F5-EAC3-80D4BC3EB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001011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23D17-0C18-224F-7F66-8032D4F51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799589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EB9F492-9D77-855C-7675-C492A49C0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04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cune.edu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C19C65-3522-5830-9D73-318FBAC5258F}"/>
              </a:ext>
            </a:extLst>
          </p:cNvPr>
          <p:cNvSpPr/>
          <p:nvPr/>
        </p:nvSpPr>
        <p:spPr>
          <a:xfrm>
            <a:off x="4899259" y="-113082"/>
            <a:ext cx="7421078" cy="71010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8744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EA2E9-9B01-2B36-4C95-C3EDF3931211}"/>
              </a:ext>
            </a:extLst>
          </p:cNvPr>
          <p:cNvSpPr/>
          <p:nvPr/>
        </p:nvSpPr>
        <p:spPr>
          <a:xfrm>
            <a:off x="-115504" y="-202130"/>
            <a:ext cx="12474341" cy="353247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E4BE9F-BD2C-B3F2-F96A-A7A0B0EB3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91916"/>
            <a:ext cx="10512424" cy="119353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C51D5-AEC5-35F5-EAC3-80D4BC3EBD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3782728"/>
            <a:ext cx="10512424" cy="808523"/>
          </a:xfrm>
        </p:spPr>
        <p:txBody>
          <a:bodyPr/>
          <a:lstStyle>
            <a:lvl1pPr marL="0" indent="0">
              <a:buNone/>
              <a:defRPr sz="3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SECONDARY HEADER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23D17-0C18-224F-7F66-8032D4F51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735628"/>
            <a:ext cx="10512424" cy="11333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F7F0D-7F65-258C-FDC9-4633317E81DD}"/>
              </a:ext>
            </a:extLst>
          </p:cNvPr>
          <p:cNvSpPr/>
          <p:nvPr/>
        </p:nvSpPr>
        <p:spPr>
          <a:xfrm>
            <a:off x="-115504" y="-202130"/>
            <a:ext cx="12474341" cy="353247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0592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86F0E-58D7-45D0-9866-7B72CD0F9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88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F7F8532-2A19-5D92-EE38-3D0142AF4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C289A-7228-E36C-6085-1B02D6DD5F0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3985" b="25588"/>
          <a:stretch/>
        </p:blipFill>
        <p:spPr>
          <a:xfrm>
            <a:off x="838200" y="5948596"/>
            <a:ext cx="2234665" cy="676129"/>
          </a:xfrm>
          <a:prstGeom prst="rect">
            <a:avLst/>
          </a:prstGeom>
        </p:spPr>
      </p:pic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9AED8E33-E4ED-516B-A633-BAE66DF8A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10409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cune.edu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0BD1CB-D902-B020-5556-9C697A33E5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39000" y="6105725"/>
            <a:ext cx="41275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5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D420C9-5160-02A3-81AC-20D29BA0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903253"/>
            <a:ext cx="10512424" cy="622993"/>
          </a:xfrm>
        </p:spPr>
        <p:txBody>
          <a:bodyPr/>
          <a:lstStyle/>
          <a:p>
            <a:r>
              <a:rPr lang="en-US" sz="4000" spc="300" dirty="0"/>
              <a:t>OUR 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3B7F1-A860-3315-6D69-F25379CA3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526246"/>
            <a:ext cx="10512424" cy="113335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Concordia Nebraska is an excellent academic and Christ-centered community equipping men and women for lives of learning, service and leadership in the church and world.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72E10D-F465-85C4-D531-F03AA9531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43" b="21535"/>
          <a:stretch/>
        </p:blipFill>
        <p:spPr>
          <a:xfrm>
            <a:off x="-132943" y="-371061"/>
            <a:ext cx="12457885" cy="387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56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924BCB-C9EE-C2EF-157B-A8D377756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59844"/>
            <a:ext cx="3799589" cy="2269156"/>
          </a:xfrm>
        </p:spPr>
        <p:txBody>
          <a:bodyPr anchor="b"/>
          <a:lstStyle/>
          <a:p>
            <a:r>
              <a:rPr lang="en-US" sz="3600" spc="300" dirty="0"/>
              <a:t>OUR PROMISES OF A LUTHERAN EDUCATION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7C8F10-9880-04FA-DE08-81BED3D83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/>
                </a:solidFill>
                <a:effectLst/>
              </a:rPr>
              <a:t>Concordia promises to always deliver a Lutheran, Christian higher education that will equip you not only with a set of skills and a degree, but also a sense of Christian vocation and purpose for the future, emphasizing the Christ-centered message of the Gospel in the higher education it delivers to its students.  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E6563-3A0F-FA75-2A3B-45F991C73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36572"/>
            <a:ext cx="5440017" cy="54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82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88B7183-74C6-7688-407E-652F4225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37" b="16686"/>
          <a:stretch/>
        </p:blipFill>
        <p:spPr>
          <a:xfrm>
            <a:off x="-516422" y="-1014960"/>
            <a:ext cx="12708422" cy="5095809"/>
          </a:xfrm>
          <a:prstGeom prst="rect">
            <a:avLst/>
          </a:prstGeom>
        </p:spPr>
      </p:pic>
      <p:sp>
        <p:nvSpPr>
          <p:cNvPr id="7" name="Shape 125">
            <a:extLst>
              <a:ext uri="{FF2B5EF4-FFF2-40B4-BE49-F238E27FC236}">
                <a16:creationId xmlns:a16="http://schemas.microsoft.com/office/drawing/2014/main" id="{5C010847-8884-014E-B4DD-8BA9BBFC9494}"/>
              </a:ext>
            </a:extLst>
          </p:cNvPr>
          <p:cNvSpPr/>
          <p:nvPr/>
        </p:nvSpPr>
        <p:spPr>
          <a:xfrm>
            <a:off x="711643" y="4227095"/>
            <a:ext cx="2197716" cy="849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ctr">
            <a:spAutoFit/>
          </a:bodyPr>
          <a:lstStyle>
            <a:lvl1pPr>
              <a:defRPr sz="7100">
                <a:solidFill>
                  <a:srgbClr val="FFFFFF"/>
                </a:solidFill>
                <a:latin typeface="Sentinel Medium"/>
                <a:ea typeface="Sentinel Medium"/>
                <a:cs typeface="Sentinel Medium"/>
                <a:sym typeface="Sentinel Medium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1,200+</a:t>
            </a:r>
            <a:endParaRPr sz="4267" b="1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" name="Shape 126">
            <a:extLst>
              <a:ext uri="{FF2B5EF4-FFF2-40B4-BE49-F238E27FC236}">
                <a16:creationId xmlns:a16="http://schemas.microsoft.com/office/drawing/2014/main" id="{585915A8-BAE9-DB43-8D71-19BB358706E6}"/>
              </a:ext>
            </a:extLst>
          </p:cNvPr>
          <p:cNvSpPr/>
          <p:nvPr/>
        </p:nvSpPr>
        <p:spPr>
          <a:xfrm>
            <a:off x="790971" y="4936508"/>
            <a:ext cx="2639915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t">
            <a:spAutoFit/>
          </a:bodyPr>
          <a:lstStyle>
            <a:lvl1pPr>
              <a:defRPr sz="3000">
                <a:solidFill>
                  <a:srgbClr val="FFFFFF"/>
                </a:solidFill>
                <a:latin typeface="Gotham Narrow Bold"/>
                <a:ea typeface="Gotham Narrow Bold"/>
                <a:cs typeface="Gotham Narrow Bold"/>
                <a:sym typeface="Gotham Narrow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CALL CONCORDIA HOME</a:t>
            </a:r>
          </a:p>
        </p:txBody>
      </p:sp>
      <p:sp>
        <p:nvSpPr>
          <p:cNvPr id="27" name="Shape 125">
            <a:extLst>
              <a:ext uri="{FF2B5EF4-FFF2-40B4-BE49-F238E27FC236}">
                <a16:creationId xmlns:a16="http://schemas.microsoft.com/office/drawing/2014/main" id="{5F9EA230-ED09-7C35-D372-38EA66776A54}"/>
              </a:ext>
            </a:extLst>
          </p:cNvPr>
          <p:cNvSpPr/>
          <p:nvPr/>
        </p:nvSpPr>
        <p:spPr>
          <a:xfrm>
            <a:off x="6283586" y="4226951"/>
            <a:ext cx="1835437" cy="849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ctr">
            <a:spAutoFit/>
          </a:bodyPr>
          <a:lstStyle>
            <a:lvl1pPr>
              <a:defRPr sz="7100">
                <a:solidFill>
                  <a:srgbClr val="FFFFFF"/>
                </a:solidFill>
                <a:latin typeface="Sentinel Medium"/>
                <a:ea typeface="Sentinel Medium"/>
                <a:cs typeface="Sentinel Medium"/>
                <a:sym typeface="Sentinel Medium"/>
              </a:defRPr>
            </a:lvl1pPr>
          </a:lstStyle>
          <a:p>
            <a:pPr algn="ctr" defTabSz="609585">
              <a:defRPr sz="1800">
                <a:solidFill>
                  <a:srgbClr val="000000"/>
                </a:solidFill>
              </a:defRPr>
            </a:pPr>
            <a:r>
              <a:rPr lang="en-US" sz="4267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100%</a:t>
            </a:r>
            <a:endParaRPr sz="4267" b="1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8" name="Shape 126">
            <a:extLst>
              <a:ext uri="{FF2B5EF4-FFF2-40B4-BE49-F238E27FC236}">
                <a16:creationId xmlns:a16="http://schemas.microsoft.com/office/drawing/2014/main" id="{BC3308D1-4911-6388-8F38-E548D429032C}"/>
              </a:ext>
            </a:extLst>
          </p:cNvPr>
          <p:cNvSpPr/>
          <p:nvPr/>
        </p:nvSpPr>
        <p:spPr>
          <a:xfrm>
            <a:off x="6380558" y="4936508"/>
            <a:ext cx="3076886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t">
            <a:spAutoFit/>
          </a:bodyPr>
          <a:lstStyle>
            <a:lvl1pPr>
              <a:defRPr sz="3000">
                <a:solidFill>
                  <a:srgbClr val="FFFFFF"/>
                </a:solidFill>
                <a:latin typeface="Gotham Narrow Bold"/>
                <a:ea typeface="Gotham Narrow Bold"/>
                <a:cs typeface="Gotham Narrow Bold"/>
                <a:sym typeface="Gotham Narrow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RECEIVE FINANCIAL AID</a:t>
            </a:r>
          </a:p>
        </p:txBody>
      </p:sp>
      <p:sp>
        <p:nvSpPr>
          <p:cNvPr id="29" name="Shape 125">
            <a:extLst>
              <a:ext uri="{FF2B5EF4-FFF2-40B4-BE49-F238E27FC236}">
                <a16:creationId xmlns:a16="http://schemas.microsoft.com/office/drawing/2014/main" id="{84DD535C-7BEB-D9C7-6A13-5D228308B7D8}"/>
              </a:ext>
            </a:extLst>
          </p:cNvPr>
          <p:cNvSpPr/>
          <p:nvPr/>
        </p:nvSpPr>
        <p:spPr>
          <a:xfrm>
            <a:off x="9455212" y="4226951"/>
            <a:ext cx="1469952" cy="849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ctr">
            <a:spAutoFit/>
          </a:bodyPr>
          <a:lstStyle>
            <a:lvl1pPr>
              <a:defRPr sz="7100">
                <a:solidFill>
                  <a:srgbClr val="FFFFFF"/>
                </a:solidFill>
                <a:latin typeface="Sentinel Medium"/>
                <a:ea typeface="Sentinel Medium"/>
                <a:cs typeface="Sentinel Medium"/>
                <a:sym typeface="Sentinel Medium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98%</a:t>
            </a:r>
            <a:endParaRPr sz="4267" b="1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0" name="Shape 126">
            <a:extLst>
              <a:ext uri="{FF2B5EF4-FFF2-40B4-BE49-F238E27FC236}">
                <a16:creationId xmlns:a16="http://schemas.microsoft.com/office/drawing/2014/main" id="{AE7EAFF3-3F0C-8381-9619-EDF8A9273E38}"/>
              </a:ext>
            </a:extLst>
          </p:cNvPr>
          <p:cNvSpPr/>
          <p:nvPr/>
        </p:nvSpPr>
        <p:spPr>
          <a:xfrm>
            <a:off x="9369441" y="4936508"/>
            <a:ext cx="3076886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t">
            <a:spAutoFit/>
          </a:bodyPr>
          <a:lstStyle>
            <a:lvl1pPr>
              <a:defRPr sz="3000">
                <a:solidFill>
                  <a:srgbClr val="FFFFFF"/>
                </a:solidFill>
                <a:latin typeface="Gotham Narrow Bold"/>
                <a:ea typeface="Gotham Narrow Bold"/>
                <a:cs typeface="Gotham Narrow Bold"/>
                <a:sym typeface="Gotham Narrow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</a:t>
            </a:r>
            <a:b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RATE</a:t>
            </a:r>
          </a:p>
        </p:txBody>
      </p:sp>
      <p:sp>
        <p:nvSpPr>
          <p:cNvPr id="33" name="Shape 125">
            <a:extLst>
              <a:ext uri="{FF2B5EF4-FFF2-40B4-BE49-F238E27FC236}">
                <a16:creationId xmlns:a16="http://schemas.microsoft.com/office/drawing/2014/main" id="{0B0017A8-CFCB-548E-3887-7CB517E41FA0}"/>
              </a:ext>
            </a:extLst>
          </p:cNvPr>
          <p:cNvSpPr/>
          <p:nvPr/>
        </p:nvSpPr>
        <p:spPr>
          <a:xfrm>
            <a:off x="3561613" y="4227095"/>
            <a:ext cx="1471555" cy="849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ctr">
            <a:spAutoFit/>
          </a:bodyPr>
          <a:lstStyle>
            <a:lvl1pPr>
              <a:defRPr sz="7100">
                <a:solidFill>
                  <a:srgbClr val="FFFFFF"/>
                </a:solidFill>
                <a:latin typeface="Sentinel Medium"/>
                <a:ea typeface="Sentinel Medium"/>
                <a:cs typeface="Sentinel Medium"/>
                <a:sym typeface="Sentinel Medium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14:1</a:t>
            </a:r>
            <a:endParaRPr sz="4267" b="1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4" name="Shape 126">
            <a:extLst>
              <a:ext uri="{FF2B5EF4-FFF2-40B4-BE49-F238E27FC236}">
                <a16:creationId xmlns:a16="http://schemas.microsoft.com/office/drawing/2014/main" id="{CC8E5A56-71AA-AABC-C690-A9D1FF8D7CF6}"/>
              </a:ext>
            </a:extLst>
          </p:cNvPr>
          <p:cNvSpPr/>
          <p:nvPr/>
        </p:nvSpPr>
        <p:spPr>
          <a:xfrm>
            <a:off x="3640941" y="4936508"/>
            <a:ext cx="2639915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t">
            <a:spAutoFit/>
          </a:bodyPr>
          <a:lstStyle>
            <a:lvl1pPr>
              <a:defRPr sz="3000">
                <a:solidFill>
                  <a:srgbClr val="FFFFFF"/>
                </a:solidFill>
                <a:latin typeface="Gotham Narrow Bold"/>
                <a:ea typeface="Gotham Narrow Bold"/>
                <a:cs typeface="Gotham Narrow Bold"/>
                <a:sym typeface="Gotham Narrow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STUDENT-TO-FACULTY RATIO</a:t>
            </a:r>
          </a:p>
        </p:txBody>
      </p:sp>
    </p:spTree>
    <p:extLst>
      <p:ext uri="{BB962C8B-B14F-4D97-AF65-F5344CB8AC3E}">
        <p14:creationId xmlns:p14="http://schemas.microsoft.com/office/powerpoint/2010/main" val="222287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14335BD2-871D-1960-802C-5B47D633B2FE}"/>
              </a:ext>
            </a:extLst>
          </p:cNvPr>
          <p:cNvSpPr txBox="1">
            <a:spLocks/>
          </p:cNvSpPr>
          <p:nvPr/>
        </p:nvSpPr>
        <p:spPr>
          <a:xfrm>
            <a:off x="609600" y="365125"/>
            <a:ext cx="10515600" cy="6950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Undergraduate Programs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9176AE-DDBB-D06C-9F63-D60AC732EEBF}"/>
              </a:ext>
            </a:extLst>
          </p:cNvPr>
          <p:cNvSpPr/>
          <p:nvPr/>
        </p:nvSpPr>
        <p:spPr>
          <a:xfrm>
            <a:off x="609600" y="1060174"/>
            <a:ext cx="11361820" cy="4814764"/>
          </a:xfrm>
          <a:prstGeom prst="rect">
            <a:avLst/>
          </a:prstGeom>
        </p:spPr>
        <p:txBody>
          <a:bodyPr wrap="square" numCol="4" spcCol="0">
            <a:noAutofit/>
          </a:bodyPr>
          <a:lstStyle/>
          <a:p>
            <a:r>
              <a:rPr lang="en-US" sz="12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COLLEGE OF EDUCATION, HEALTH AND HUMAN SCIENCES </a:t>
            </a: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EDUCATION</a:t>
            </a:r>
            <a:r>
              <a:rPr lang="en-US" sz="1200" dirty="0">
                <a:solidFill>
                  <a:srgbClr val="FFFCDE"/>
                </a:solidFill>
                <a:effectLst/>
              </a:rPr>
              <a:t> </a:t>
            </a:r>
            <a:endParaRPr lang="en-US" sz="1200" dirty="0">
              <a:solidFill>
                <a:srgbClr val="5A9CBE"/>
              </a:solidFill>
              <a:effectLst/>
            </a:endParaRP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Early Childhood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Elementary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Middle Level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Secondary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Special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TESOL</a:t>
            </a: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HEALTH &amp; HUMAN PERFORMANCE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Exercise Science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Public Health and Fitness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Recreation and Sport Studies </a:t>
            </a: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HUMAN &amp; SOCIAL SCIENCES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Behavioral Science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Christian Education Leadership (DCE)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Criminal Justice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Psychology </a:t>
            </a: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COLLEGE OF BUSINESS AND TECHNOLOGY </a:t>
            </a: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PAUL H. &amp; MARY ANN KOEHLER DEPARTMENT OF BUSINESS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Accounting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Business Administration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Business Communication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Marketing </a:t>
            </a: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COMPUTER SCIENCE </a:t>
            </a:r>
            <a:br>
              <a:rPr lang="en-US" sz="1200" dirty="0">
                <a:solidFill>
                  <a:srgbClr val="5A9CBE"/>
                </a:solidFill>
                <a:effectLst/>
              </a:rPr>
            </a:br>
            <a:r>
              <a:rPr lang="en-US" sz="1200" dirty="0">
                <a:solidFill>
                  <a:srgbClr val="5A9CBE"/>
                </a:solidFill>
                <a:effectLst/>
              </a:rPr>
              <a:t>AND MATHEMATICS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Computer Science 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Data Science</a:t>
            </a:r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Management Information Systems 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Mathematics  </a:t>
            </a: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COLLEGE OF ARTS AND SCIENCES</a:t>
            </a: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ART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Art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Art Therapy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Graphic Design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Studio Art </a:t>
            </a:r>
          </a:p>
          <a:p>
            <a:endParaRPr lang="en-US" sz="1200" dirty="0">
              <a:solidFill>
                <a:srgbClr val="5A9CBE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ENGLISH, COMMUNICATION </a:t>
            </a:r>
            <a:br>
              <a:rPr lang="en-US" sz="1200" dirty="0">
                <a:solidFill>
                  <a:srgbClr val="5A9CBE"/>
                </a:solidFill>
                <a:effectLst/>
              </a:rPr>
            </a:br>
            <a:r>
              <a:rPr lang="en-US" sz="1200" dirty="0">
                <a:solidFill>
                  <a:srgbClr val="5A9CBE"/>
                </a:solidFill>
                <a:effectLst/>
              </a:rPr>
              <a:t>AND THEATRE ARTS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Applied Communication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English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Journalism and Public Relations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Strategic Communication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Theatre </a:t>
            </a: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HISTORY, GEOGRAPHY, INTERCULTURAL STUDIES AND MODERN LANGUAGES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Geography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History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Spanish 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World and Intercultural Studies </a:t>
            </a: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MUSIC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Church Music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Music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Music </a:t>
            </a: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NATURAL SCIENCES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Agricultural Science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Biology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Biochemistry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Chemistry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Environmental Science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Nursing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Physical Science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Physics </a:t>
            </a: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THEOLOGY, PHILOSOPHY AND BIBLICAL LANGUAGES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Theology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Classical Liberal Arts </a:t>
            </a:r>
          </a:p>
        </p:txBody>
      </p:sp>
    </p:spTree>
    <p:extLst>
      <p:ext uri="{BB962C8B-B14F-4D97-AF65-F5344CB8AC3E}">
        <p14:creationId xmlns:p14="http://schemas.microsoft.com/office/powerpoint/2010/main" val="287993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93ED01C-B147-9F3D-D706-38CCA1064E3E}"/>
              </a:ext>
            </a:extLst>
          </p:cNvPr>
          <p:cNvSpPr txBox="1">
            <a:spLocks/>
          </p:cNvSpPr>
          <p:nvPr/>
        </p:nvSpPr>
        <p:spPr>
          <a:xfrm>
            <a:off x="503582" y="365126"/>
            <a:ext cx="10515600" cy="6552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Graduate Programs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BB77F3-8724-BC45-380E-9E0F8F669B5F}"/>
              </a:ext>
            </a:extLst>
          </p:cNvPr>
          <p:cNvSpPr/>
          <p:nvPr/>
        </p:nvSpPr>
        <p:spPr>
          <a:xfrm>
            <a:off x="503582" y="1029455"/>
            <a:ext cx="10972800" cy="4678618"/>
          </a:xfrm>
          <a:prstGeom prst="rect">
            <a:avLst/>
          </a:prstGeom>
        </p:spPr>
        <p:txBody>
          <a:bodyPr wrap="square" numCol="2">
            <a:noAutofit/>
          </a:bodyPr>
          <a:lstStyle/>
          <a:p>
            <a:r>
              <a:rPr lang="en-US" sz="1600" b="1" dirty="0">
                <a:solidFill>
                  <a:srgbClr val="5A9CB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COLLEGE OF EDUCATION, HEALTH </a:t>
            </a:r>
            <a:br>
              <a:rPr lang="en-US" sz="1600" b="1" dirty="0">
                <a:solidFill>
                  <a:srgbClr val="5A9CB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5A9CB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HUMAN SCIENCES</a:t>
            </a:r>
          </a:p>
          <a:p>
            <a:r>
              <a:rPr lang="en-US" sz="16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Master of Arts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Marriage and Family Therapy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School Counseling</a:t>
            </a:r>
          </a:p>
          <a:p>
            <a:r>
              <a:rPr lang="en-US" sz="16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Master of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Curriculum and Instruction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Childhood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Childhood Education </a:t>
            </a:r>
            <a:b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Birth - 3rd Inclusive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Childhood Special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Educational Administration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Educational Administration for </a:t>
            </a:r>
            <a:b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Christian Schools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Literacy/Reading/ESL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Special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TESOL (Teaching English to </a:t>
            </a:r>
            <a:b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 of Other Languages)</a:t>
            </a:r>
          </a:p>
          <a:p>
            <a:r>
              <a:rPr lang="en-US" sz="16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Master of Public Health</a:t>
            </a:r>
          </a:p>
          <a:p>
            <a:r>
              <a:rPr lang="en-US" sz="16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Graduate Education Certificates</a:t>
            </a:r>
          </a:p>
          <a:p>
            <a:endParaRPr lang="en-US" sz="1600" b="1" dirty="0">
              <a:solidFill>
                <a:srgbClr val="172A5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5A9CB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COLLEGE OF BUSINESS AND TECHNOLOGY</a:t>
            </a:r>
          </a:p>
          <a:p>
            <a:r>
              <a:rPr lang="en-US" sz="16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Master of Business Administration</a:t>
            </a:r>
          </a:p>
          <a:p>
            <a:r>
              <a:rPr lang="en-US" sz="16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Master of Science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Family Life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Athletic Administration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Coaching</a:t>
            </a:r>
          </a:p>
          <a:p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5A9CB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SOWER FELLOWSHIPS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Advancement for Christian Schools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Futures &amp; Innovation in Christian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Trauma and Resilience</a:t>
            </a:r>
          </a:p>
        </p:txBody>
      </p:sp>
    </p:spTree>
    <p:extLst>
      <p:ext uri="{BB962C8B-B14F-4D97-AF65-F5344CB8AC3E}">
        <p14:creationId xmlns:p14="http://schemas.microsoft.com/office/powerpoint/2010/main" val="142309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0EC9-9705-ACAE-AC59-CA9AE76A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05480"/>
            <a:ext cx="3799589" cy="2269156"/>
          </a:xfrm>
        </p:spPr>
        <p:txBody>
          <a:bodyPr/>
          <a:lstStyle/>
          <a:p>
            <a:r>
              <a:rPr lang="en-US" sz="8000" dirty="0"/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B34D6F-ED9E-34EB-9EB5-C93B7ADAB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24192"/>
            <a:ext cx="1427018" cy="1427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AB324-0779-4F7C-3C3F-9C184701C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873" y="809847"/>
            <a:ext cx="1427018" cy="14270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18ED5C-1F20-9AE9-F197-2F88AAAC7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1873" y="2462153"/>
            <a:ext cx="1427018" cy="14270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547F60-5E3C-327B-CCF7-DC4BC56E5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503716"/>
            <a:ext cx="1427018" cy="142701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00CE385-770B-6072-4DB7-AD72E86A2DD5}"/>
              </a:ext>
            </a:extLst>
          </p:cNvPr>
          <p:cNvSpPr txBox="1">
            <a:spLocks/>
          </p:cNvSpPr>
          <p:nvPr/>
        </p:nvSpPr>
        <p:spPr>
          <a:xfrm>
            <a:off x="5843948" y="388778"/>
            <a:ext cx="5533303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spc="300" dirty="0">
                <a:solidFill>
                  <a:schemeClr val="bg1"/>
                </a:solidFill>
              </a:rPr>
              <a:t>KEEP IN TOUCH!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94D9C0F-8BDD-33C0-5CEC-F1B42F022F85}"/>
              </a:ext>
            </a:extLst>
          </p:cNvPr>
          <p:cNvSpPr txBox="1">
            <a:spLocks/>
          </p:cNvSpPr>
          <p:nvPr/>
        </p:nvSpPr>
        <p:spPr>
          <a:xfrm>
            <a:off x="8415302" y="2066990"/>
            <a:ext cx="3480160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i="0" dirty="0" err="1">
                <a:solidFill>
                  <a:schemeClr val="bg1"/>
                </a:solidFill>
                <a:effectLst/>
                <a:latin typeface="+mn-lt"/>
              </a:rPr>
              <a:t>concordianebraska</a:t>
            </a:r>
            <a:endParaRPr lang="en-US" sz="2000" spc="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7AFD5BC-8807-A571-2387-A543862E0411}"/>
              </a:ext>
            </a:extLst>
          </p:cNvPr>
          <p:cNvSpPr txBox="1">
            <a:spLocks/>
          </p:cNvSpPr>
          <p:nvPr/>
        </p:nvSpPr>
        <p:spPr>
          <a:xfrm>
            <a:off x="5069428" y="2066990"/>
            <a:ext cx="3769771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+mn-lt"/>
              </a:rPr>
              <a:t>Concordia University, Nebraska</a:t>
            </a:r>
            <a:endParaRPr lang="en-US" sz="2000" spc="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B971CA4-1F6A-A8EE-C850-8D1C36AA811A}"/>
              </a:ext>
            </a:extLst>
          </p:cNvPr>
          <p:cNvSpPr txBox="1">
            <a:spLocks/>
          </p:cNvSpPr>
          <p:nvPr/>
        </p:nvSpPr>
        <p:spPr>
          <a:xfrm>
            <a:off x="5069429" y="3772912"/>
            <a:ext cx="3480160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c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+mn-lt"/>
              </a:rPr>
              <a:t>oncordiane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endParaRPr lang="en-US" sz="2000" spc="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D5EF006-6C76-57EB-3B14-63542BE97483}"/>
              </a:ext>
            </a:extLst>
          </p:cNvPr>
          <p:cNvSpPr txBox="1">
            <a:spLocks/>
          </p:cNvSpPr>
          <p:nvPr/>
        </p:nvSpPr>
        <p:spPr>
          <a:xfrm>
            <a:off x="8415302" y="3772912"/>
            <a:ext cx="3480160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+mn-lt"/>
              </a:rPr>
              <a:t>Concordia Nebraska</a:t>
            </a:r>
            <a:endParaRPr lang="en-US" sz="2000" spc="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6589AB3-4007-F08B-F03D-23DE56650A3E}"/>
              </a:ext>
            </a:extLst>
          </p:cNvPr>
          <p:cNvSpPr txBox="1">
            <a:spLocks/>
          </p:cNvSpPr>
          <p:nvPr/>
        </p:nvSpPr>
        <p:spPr>
          <a:xfrm>
            <a:off x="8043127" y="5546298"/>
            <a:ext cx="4150771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+mn-lt"/>
              </a:rPr>
              <a:t>Concordia University, Nebraska</a:t>
            </a:r>
            <a:endParaRPr lang="en-US" sz="2000" spc="3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560E337-1B8E-93DA-D880-93CFC7F15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3571" y="4183266"/>
            <a:ext cx="1418452" cy="14184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A0F9FE-DD5D-A1E2-D52E-B15929D214CF}"/>
              </a:ext>
            </a:extLst>
          </p:cNvPr>
          <p:cNvSpPr txBox="1">
            <a:spLocks/>
          </p:cNvSpPr>
          <p:nvPr/>
        </p:nvSpPr>
        <p:spPr>
          <a:xfrm>
            <a:off x="5457541" y="5546298"/>
            <a:ext cx="2703935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info@cune.edu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EBD1E-4DB7-DD3E-2431-0B1943B2A6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566" y="4183266"/>
            <a:ext cx="1418452" cy="14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84991"/>
      </p:ext>
    </p:extLst>
  </p:cSld>
  <p:clrMapOvr>
    <a:masterClrMapping/>
  </p:clrMapOvr>
</p:sld>
</file>

<file path=ppt/theme/theme1.xml><?xml version="1.0" encoding="utf-8"?>
<a:theme xmlns:a="http://schemas.openxmlformats.org/drawingml/2006/main" name="Concordia_23Update">
  <a:themeElements>
    <a:clrScheme name="Concordia">
      <a:dk1>
        <a:srgbClr val="192C53"/>
      </a:dk1>
      <a:lt1>
        <a:srgbClr val="FFFFFF"/>
      </a:lt1>
      <a:dk2>
        <a:srgbClr val="192C53"/>
      </a:dk2>
      <a:lt2>
        <a:srgbClr val="C8C8C8"/>
      </a:lt2>
      <a:accent1>
        <a:srgbClr val="589DBF"/>
      </a:accent1>
      <a:accent2>
        <a:srgbClr val="646464"/>
      </a:accent2>
      <a:accent3>
        <a:srgbClr val="A5A5A5"/>
      </a:accent3>
      <a:accent4>
        <a:srgbClr val="E2C171"/>
      </a:accent4>
      <a:accent5>
        <a:srgbClr val="B2402A"/>
      </a:accent5>
      <a:accent6>
        <a:srgbClr val="FFFFFF"/>
      </a:accent6>
      <a:hlink>
        <a:srgbClr val="0563C1"/>
      </a:hlink>
      <a:folHlink>
        <a:srgbClr val="599D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cordia_23Update" id="{45B053D2-BCE5-BD40-8B4C-4CC4CF364D08}" vid="{5DB59EDA-DC3E-7B40-B6EB-47207EFAF7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46D7888953944C84C0F56E3950638D" ma:contentTypeVersion="13" ma:contentTypeDescription="Create a new document." ma:contentTypeScope="" ma:versionID="b550a155688ba6eafd88e1e514f2e2fb">
  <xsd:schema xmlns:xsd="http://www.w3.org/2001/XMLSchema" xmlns:xs="http://www.w3.org/2001/XMLSchema" xmlns:p="http://schemas.microsoft.com/office/2006/metadata/properties" xmlns:ns2="abe146d5-6c64-4d64-b199-2dc11717cb0f" xmlns:ns3="2ae0dfbd-6200-4413-b1ac-24f5e505bcb9" targetNamespace="http://schemas.microsoft.com/office/2006/metadata/properties" ma:root="true" ma:fieldsID="f8c65c62af4aca65da2f437b7d33402c" ns2:_="" ns3:_="">
    <xsd:import namespace="abe146d5-6c64-4d64-b199-2dc11717cb0f"/>
    <xsd:import namespace="2ae0dfbd-6200-4413-b1ac-24f5e505bc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e146d5-6c64-4d64-b199-2dc11717cb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0dfbd-6200-4413-b1ac-24f5e505bc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AA4950-306E-48E6-B0C4-60D01D1FBA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e146d5-6c64-4d64-b199-2dc11717cb0f"/>
    <ds:schemaRef ds:uri="2ae0dfbd-6200-4413-b1ac-24f5e505bc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C1C4AF-4413-4379-AE5A-AD18214713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70F646-ECC5-4267-B5EA-C60CC2A267C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5639</TotalTime>
  <Words>412</Words>
  <Application>Microsoft Macintosh PowerPoint</Application>
  <PresentationFormat>Widescreen</PresentationFormat>
  <Paragraphs>143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Arial Black</vt:lpstr>
      <vt:lpstr>Calibri</vt:lpstr>
      <vt:lpstr>Concordia_23Update</vt:lpstr>
      <vt:lpstr>OUR MISSION</vt:lpstr>
      <vt:lpstr>OUR PROMISES OF A LUTHERAN EDUCATION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Enrollment</dc:title>
  <dc:creator>Seth Meranda</dc:creator>
  <cp:lastModifiedBy>Kucera,Liz</cp:lastModifiedBy>
  <cp:revision>65</cp:revision>
  <dcterms:created xsi:type="dcterms:W3CDTF">2017-09-13T13:32:26Z</dcterms:created>
  <dcterms:modified xsi:type="dcterms:W3CDTF">2025-08-20T14:43:13Z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0x0101003146D7888953944C84C0F56E3950638D</vt:lpwstr>
  </property>
</Properties>
</file>